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86" r:id="rId4"/>
    <p:sldId id="285" r:id="rId5"/>
    <p:sldId id="287" r:id="rId6"/>
    <p:sldId id="265" r:id="rId7"/>
    <p:sldId id="28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5" autoAdjust="0"/>
    <p:restoredTop sz="94605" autoAdjust="0"/>
  </p:normalViewPr>
  <p:slideViewPr>
    <p:cSldViewPr>
      <p:cViewPr varScale="1">
        <p:scale>
          <a:sx n="114" d="100"/>
          <a:sy n="114" d="100"/>
        </p:scale>
        <p:origin x="1530" y="96"/>
      </p:cViewPr>
      <p:guideLst>
        <p:guide orient="horz" pos="2160"/>
        <p:guide pos="2880"/>
      </p:guideLst>
    </p:cSldViewPr>
  </p:slideViewPr>
  <p:outlineViewPr>
    <p:cViewPr>
      <p:scale>
        <a:sx n="33" d="100"/>
        <a:sy n="33" d="100"/>
      </p:scale>
      <p:origin x="0" y="476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150D65-C64D-44FB-9152-4CC2DE0C9198}" type="datetime1">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35EB0-D091-417E-ACD5-D65E1C7D8524}" type="datetime1">
              <a:rPr lang="en-US" smtClean="0"/>
              <a:pPr/>
              <a:t>3/19/2019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A09F9-C7D6-4C52-A7E8-5101239A0BA2}" type="datetime1">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FE64A4-35FB-42B6-9183-2C0CE0E36649}" type="datetime1">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2683B9-6ECA-47FA-93CF-B124A0FAC208}" type="datetime1">
              <a:rPr lang="en-US" smtClean="0"/>
              <a:pPr/>
              <a:t>3/19/2019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5FF66B-9476-4BB3-85E9-E01854F07F90}" type="datetime1">
              <a:rPr lang="en-US" smtClean="0"/>
              <a:pPr/>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B23FBD-8F7D-4F85-8085-67BFDB05CB71}" type="datetime1">
              <a:rPr lang="en-US" smtClean="0"/>
              <a:pPr/>
              <a:t>3/19/2019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5D789A-1220-4441-8676-44A034051BFD}" type="datetime1">
              <a:rPr lang="en-US" smtClean="0"/>
              <a:pPr/>
              <a:t>3/19/2019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8A266-E364-4B5E-98DD-432668182E1E}" type="datetime1">
              <a:rPr lang="en-US" smtClean="0"/>
              <a:pPr/>
              <a:t>3/19/2019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F2040-9975-4642-A906-1DF87F8BE202}" type="datetime1">
              <a:rPr lang="en-US" smtClean="0"/>
              <a:pPr/>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E52B4A-BA08-4841-AB08-A0D822ABC34D}" type="datetime1">
              <a:rPr lang="en-US" smtClean="0"/>
              <a:pPr/>
              <a:t>3/19/2019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75D48070-6A81-47D0-9810-1540B9FEFF61}" type="datetime1">
              <a:rPr lang="en-US" smtClean="0"/>
              <a:pPr/>
              <a:t>3/19/2019</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FEBEB0A-9E3D-4B14-9782-E2AE3DA60D96}" type="slidenum">
              <a:rPr lang="en-US" smtClean="0"/>
              <a:pPr/>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0"/>
            <a:ext cx="7543800" cy="1524000"/>
          </a:xfrm>
        </p:spPr>
        <p:txBody>
          <a:bodyPr anchor="ctr"/>
          <a:lstStyle/>
          <a:p>
            <a:r>
              <a:rPr lang="en-US" sz="7200" dirty="0" smtClean="0"/>
              <a:t>Object Pool Pattern</a:t>
            </a:r>
            <a:endParaRPr lang="en-US" sz="7200" dirty="0"/>
          </a:p>
        </p:txBody>
      </p:sp>
      <p:sp>
        <p:nvSpPr>
          <p:cNvPr id="5" name="Slide Number Placeholder 3"/>
          <p:cNvSpPr txBox="1">
            <a:spLocks/>
          </p:cNvSpPr>
          <p:nvPr/>
        </p:nvSpPr>
        <p:spPr>
          <a:xfrm>
            <a:off x="7543800" y="6324600"/>
            <a:ext cx="762000" cy="365125"/>
          </a:xfrm>
          <a:prstGeom prst="rect">
            <a:avLst/>
          </a:prstGeom>
        </p:spPr>
        <p:txBody>
          <a:bodyPr vert="horz" lIns="91440" tIns="45720" rIns="91440" bIns="45720" rtlCol="0" anchor="ctr"/>
          <a:lstStyle>
            <a:defPPr>
              <a:defRPr lang="en-US"/>
            </a:defPPr>
            <a:lvl1pPr marL="0" algn="r" defTabSz="914400" rtl="0" eaLnBrk="1" latinLnBrk="0" hangingPunct="1">
              <a:defRPr sz="2400" kern="1200">
                <a:solidFill>
                  <a:schemeClr val="tx1">
                    <a:lumMod val="85000"/>
                    <a:lumOff val="1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FEBEB0A-9E3D-4B14-9782-E2AE3DA60D96}" type="slidenum">
              <a:rPr lang="en-US" smtClean="0"/>
              <a:pPr/>
              <a:t>1</a:t>
            </a:fld>
            <a:endParaRPr lang="en-US" dirty="0"/>
          </a:p>
        </p:txBody>
      </p:sp>
    </p:spTree>
    <p:extLst>
      <p:ext uri="{BB962C8B-B14F-4D97-AF65-F5344CB8AC3E}">
        <p14:creationId xmlns:p14="http://schemas.microsoft.com/office/powerpoint/2010/main" val="17065823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Definition</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pPr marL="0" indent="0">
              <a:buNone/>
            </a:pPr>
            <a:r>
              <a:rPr lang="en-US" dirty="0"/>
              <a:t>Use sharing to support large numbers of fine-grained objects </a:t>
            </a:r>
            <a:r>
              <a:rPr lang="en-US" dirty="0" smtClean="0"/>
              <a:t>efficiently. </a:t>
            </a:r>
            <a:r>
              <a:rPr lang="en-US" dirty="0"/>
              <a:t>Rather than constructing new objects, reusable objects are retrieved from, and released to, a pool as required.</a:t>
            </a: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2</a:t>
            </a:fld>
            <a:endParaRPr lang="en-US" dirty="0"/>
          </a:p>
        </p:txBody>
      </p:sp>
    </p:spTree>
    <p:extLst>
      <p:ext uri="{BB962C8B-B14F-4D97-AF65-F5344CB8AC3E}">
        <p14:creationId xmlns:p14="http://schemas.microsoft.com/office/powerpoint/2010/main" val="30620035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Participants</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r>
              <a:rPr lang="en-US" b="1" dirty="0">
                <a:solidFill>
                  <a:srgbClr val="C00000"/>
                </a:solidFill>
              </a:rPr>
              <a:t>Client</a:t>
            </a:r>
            <a:r>
              <a:rPr lang="en-US" dirty="0"/>
              <a:t>. This is the class that uses an object of the </a:t>
            </a:r>
            <a:r>
              <a:rPr lang="en-US" dirty="0" err="1">
                <a:solidFill>
                  <a:srgbClr val="C00000"/>
                </a:solidFill>
              </a:rPr>
              <a:t>PooledObject</a:t>
            </a:r>
            <a:r>
              <a:rPr lang="en-US" dirty="0">
                <a:solidFill>
                  <a:srgbClr val="C00000"/>
                </a:solidFill>
              </a:rPr>
              <a:t> </a:t>
            </a:r>
            <a:r>
              <a:rPr lang="en-US" dirty="0"/>
              <a:t>type.</a:t>
            </a:r>
          </a:p>
          <a:p>
            <a:r>
              <a:rPr lang="en-US" b="1" dirty="0" err="1">
                <a:solidFill>
                  <a:srgbClr val="C00000"/>
                </a:solidFill>
              </a:rPr>
              <a:t>PooledObject</a:t>
            </a:r>
            <a:r>
              <a:rPr lang="en-US" dirty="0"/>
              <a:t>. The </a:t>
            </a:r>
            <a:r>
              <a:rPr lang="en-US" i="1" dirty="0" err="1"/>
              <a:t>PooledObject</a:t>
            </a:r>
            <a:r>
              <a:rPr lang="en-US" dirty="0"/>
              <a:t> class is the type that is expensive or slow to instantiate, or that has limited availability, so is to be held in the object pool.</a:t>
            </a:r>
          </a:p>
          <a:p>
            <a:r>
              <a:rPr lang="en-US" b="1" dirty="0">
                <a:solidFill>
                  <a:srgbClr val="C00000"/>
                </a:solidFill>
              </a:rPr>
              <a:t>Pool</a:t>
            </a:r>
            <a:r>
              <a:rPr lang="en-US" dirty="0"/>
              <a:t>. The </a:t>
            </a:r>
            <a:r>
              <a:rPr lang="en-US" i="1" dirty="0"/>
              <a:t>Pool</a:t>
            </a:r>
            <a:r>
              <a:rPr lang="en-US" dirty="0"/>
              <a:t> class is the most important class in the object pool design pattern. It controls access to the pooled objects, maintaining a list of available objects and a collection of objects that have already been requested from the pool and are still in use. The pool also ensures that objects that have been released are returned to a suitable state, ready for the next time they are requested.</a:t>
            </a: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3</a:t>
            </a:fld>
            <a:endParaRPr lang="en-US" dirty="0"/>
          </a:p>
        </p:txBody>
      </p:sp>
    </p:spTree>
    <p:extLst>
      <p:ext uri="{BB962C8B-B14F-4D97-AF65-F5344CB8AC3E}">
        <p14:creationId xmlns:p14="http://schemas.microsoft.com/office/powerpoint/2010/main" val="21383543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Class Diagram</a:t>
            </a: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4</a:t>
            </a:fld>
            <a:endParaRPr lang="en-US" dirty="0"/>
          </a:p>
        </p:txBody>
      </p:sp>
      <p:sp>
        <p:nvSpPr>
          <p:cNvPr id="24" name="Rectangle 23"/>
          <p:cNvSpPr/>
          <p:nvPr/>
        </p:nvSpPr>
        <p:spPr>
          <a:xfrm>
            <a:off x="5332006" y="1560731"/>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Straight Connector 24"/>
          <p:cNvCxnSpPr/>
          <p:nvPr/>
        </p:nvCxnSpPr>
        <p:spPr>
          <a:xfrm>
            <a:off x="5332006" y="21336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5610388" y="1676400"/>
            <a:ext cx="1518364" cy="369332"/>
          </a:xfrm>
          <a:prstGeom prst="rect">
            <a:avLst/>
          </a:prstGeom>
          <a:noFill/>
        </p:spPr>
        <p:txBody>
          <a:bodyPr wrap="none" rtlCol="0">
            <a:spAutoFit/>
          </a:bodyPr>
          <a:lstStyle/>
          <a:p>
            <a:pPr algn="ctr"/>
            <a:r>
              <a:rPr lang="en-US" b="1" dirty="0" err="1" smtClean="0"/>
              <a:t>PooledObject</a:t>
            </a:r>
            <a:endParaRPr lang="en-US" b="1" dirty="0"/>
          </a:p>
        </p:txBody>
      </p:sp>
      <p:cxnSp>
        <p:nvCxnSpPr>
          <p:cNvPr id="35" name="Straight Arrow Connector 34"/>
          <p:cNvCxnSpPr/>
          <p:nvPr/>
        </p:nvCxnSpPr>
        <p:spPr>
          <a:xfrm flipV="1">
            <a:off x="2872331" y="2199764"/>
            <a:ext cx="2461669" cy="7911"/>
          </a:xfrm>
          <a:prstGeom prst="straightConnector1">
            <a:avLst/>
          </a:prstGeom>
          <a:ln w="2540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332006" y="24384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570505" y="1524000"/>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9" name="Straight Connector 58"/>
          <p:cNvCxnSpPr/>
          <p:nvPr/>
        </p:nvCxnSpPr>
        <p:spPr>
          <a:xfrm>
            <a:off x="570505" y="19812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1297729" y="1560607"/>
            <a:ext cx="620683" cy="369332"/>
          </a:xfrm>
          <a:prstGeom prst="rect">
            <a:avLst/>
          </a:prstGeom>
          <a:noFill/>
        </p:spPr>
        <p:txBody>
          <a:bodyPr wrap="none" rtlCol="0">
            <a:spAutoFit/>
          </a:bodyPr>
          <a:lstStyle/>
          <a:p>
            <a:pPr algn="ctr"/>
            <a:r>
              <a:rPr lang="en-US" b="1" dirty="0" smtClean="0"/>
              <a:t>Pool</a:t>
            </a:r>
            <a:endParaRPr lang="en-US" b="1" dirty="0"/>
          </a:p>
        </p:txBody>
      </p:sp>
      <p:sp>
        <p:nvSpPr>
          <p:cNvPr id="61" name="TextBox 60"/>
          <p:cNvSpPr txBox="1"/>
          <p:nvPr/>
        </p:nvSpPr>
        <p:spPr>
          <a:xfrm>
            <a:off x="570505" y="2209800"/>
            <a:ext cx="1672253" cy="646331"/>
          </a:xfrm>
          <a:prstGeom prst="rect">
            <a:avLst/>
          </a:prstGeom>
          <a:noFill/>
        </p:spPr>
        <p:txBody>
          <a:bodyPr wrap="none" rtlCol="0">
            <a:spAutoFit/>
          </a:bodyPr>
          <a:lstStyle/>
          <a:p>
            <a:r>
              <a:rPr lang="en-US" dirty="0" err="1" smtClean="0"/>
              <a:t>GetObject</a:t>
            </a:r>
            <a:r>
              <a:rPr lang="en-US" dirty="0" smtClean="0"/>
              <a:t>()</a:t>
            </a:r>
          </a:p>
          <a:p>
            <a:r>
              <a:rPr lang="en-US" dirty="0" err="1" smtClean="0"/>
              <a:t>ReleaseObject</a:t>
            </a:r>
            <a:r>
              <a:rPr lang="en-US" dirty="0" smtClean="0"/>
              <a:t>()</a:t>
            </a:r>
            <a:endParaRPr lang="en-US" dirty="0"/>
          </a:p>
        </p:txBody>
      </p:sp>
      <p:cxnSp>
        <p:nvCxnSpPr>
          <p:cNvPr id="62" name="Straight Connector 61"/>
          <p:cNvCxnSpPr/>
          <p:nvPr/>
        </p:nvCxnSpPr>
        <p:spPr>
          <a:xfrm>
            <a:off x="570505" y="2133600"/>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2816676" y="1802368"/>
            <a:ext cx="1467068" cy="369332"/>
          </a:xfrm>
          <a:prstGeom prst="rect">
            <a:avLst/>
          </a:prstGeom>
          <a:noFill/>
        </p:spPr>
        <p:txBody>
          <a:bodyPr wrap="none" rtlCol="0">
            <a:spAutoFit/>
          </a:bodyPr>
          <a:lstStyle/>
          <a:p>
            <a:r>
              <a:rPr lang="en-US" dirty="0" err="1" smtClean="0"/>
              <a:t>pooledobjects</a:t>
            </a:r>
            <a:endParaRPr lang="en-US" dirty="0"/>
          </a:p>
        </p:txBody>
      </p:sp>
      <p:sp>
        <p:nvSpPr>
          <p:cNvPr id="38" name="Diamond 37"/>
          <p:cNvSpPr/>
          <p:nvPr/>
        </p:nvSpPr>
        <p:spPr>
          <a:xfrm>
            <a:off x="2635818" y="2115342"/>
            <a:ext cx="228600" cy="184666"/>
          </a:xfrm>
          <a:prstGeom prst="diamon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568035" y="4099111"/>
            <a:ext cx="2057400" cy="1295400"/>
          </a:xfrm>
          <a:prstGeom prst="rect">
            <a:avLst/>
          </a:prstGeom>
          <a:solidFill>
            <a:schemeClr val="bg2">
              <a:lumMod val="75000"/>
            </a:schemeClr>
          </a:solidFill>
          <a:ln w="25400">
            <a:solidFill>
              <a:schemeClr val="tx1"/>
            </a:solidFill>
          </a:ln>
          <a:effectLst>
            <a:outerShdw blurRad="50800" dist="38100" dir="2700000" sx="103000" sy="103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2" name="Straight Connector 41"/>
          <p:cNvCxnSpPr/>
          <p:nvPr/>
        </p:nvCxnSpPr>
        <p:spPr>
          <a:xfrm>
            <a:off x="568035" y="4556311"/>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1211902" y="4135718"/>
            <a:ext cx="787395" cy="369332"/>
          </a:xfrm>
          <a:prstGeom prst="rect">
            <a:avLst/>
          </a:prstGeom>
          <a:noFill/>
        </p:spPr>
        <p:txBody>
          <a:bodyPr wrap="none" rtlCol="0">
            <a:spAutoFit/>
          </a:bodyPr>
          <a:lstStyle/>
          <a:p>
            <a:pPr algn="ctr"/>
            <a:r>
              <a:rPr lang="en-US" b="1" dirty="0" smtClean="0"/>
              <a:t>Client</a:t>
            </a:r>
            <a:endParaRPr lang="en-US" b="1" dirty="0"/>
          </a:p>
        </p:txBody>
      </p:sp>
      <p:cxnSp>
        <p:nvCxnSpPr>
          <p:cNvPr id="45" name="Straight Connector 44"/>
          <p:cNvCxnSpPr/>
          <p:nvPr/>
        </p:nvCxnSpPr>
        <p:spPr>
          <a:xfrm>
            <a:off x="568035" y="4861111"/>
            <a:ext cx="2057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41" idx="0"/>
            <a:endCxn id="58" idx="2"/>
          </p:cNvCxnSpPr>
          <p:nvPr/>
        </p:nvCxnSpPr>
        <p:spPr>
          <a:xfrm flipV="1">
            <a:off x="1596735" y="2819400"/>
            <a:ext cx="2470" cy="1279711"/>
          </a:xfrm>
          <a:prstGeom prst="straightConnector1">
            <a:avLst/>
          </a:prstGeom>
          <a:ln>
            <a:solidFill>
              <a:schemeClr val="tx1"/>
            </a:solidFill>
            <a:prstDash val="dash"/>
            <a:tailEnd type="arrow" w="lg" len="med"/>
          </a:ln>
        </p:spPr>
        <p:style>
          <a:lnRef idx="1">
            <a:schemeClr val="accent1"/>
          </a:lnRef>
          <a:fillRef idx="0">
            <a:schemeClr val="accent1"/>
          </a:fillRef>
          <a:effectRef idx="0">
            <a:schemeClr val="accent1"/>
          </a:effectRef>
          <a:fontRef idx="minor">
            <a:schemeClr val="tx1"/>
          </a:fontRef>
        </p:style>
      </p:cxnSp>
      <p:cxnSp>
        <p:nvCxnSpPr>
          <p:cNvPr id="3" name="Elbow Connector 2"/>
          <p:cNvCxnSpPr>
            <a:stCxn id="41" idx="3"/>
            <a:endCxn id="24" idx="2"/>
          </p:cNvCxnSpPr>
          <p:nvPr/>
        </p:nvCxnSpPr>
        <p:spPr>
          <a:xfrm flipV="1">
            <a:off x="2625435" y="2856131"/>
            <a:ext cx="3735271" cy="1890680"/>
          </a:xfrm>
          <a:prstGeom prst="bentConnector2">
            <a:avLst/>
          </a:prstGeom>
          <a:ln>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5644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fontScale="90000"/>
          </a:bodyPr>
          <a:lstStyle/>
          <a:p>
            <a:pPr algn="ctr"/>
            <a:r>
              <a:rPr lang="en-US" sz="3600" dirty="0" smtClean="0"/>
              <a:t>This Looks a lot like the Flyweight Pattern</a:t>
            </a:r>
            <a:endParaRPr lang="en-US" sz="3600" dirty="0"/>
          </a:p>
        </p:txBody>
      </p:sp>
      <p:sp>
        <p:nvSpPr>
          <p:cNvPr id="2" name="Content Placeholder 1"/>
          <p:cNvSpPr>
            <a:spLocks noGrp="1"/>
          </p:cNvSpPr>
          <p:nvPr>
            <p:ph idx="1"/>
          </p:nvPr>
        </p:nvSpPr>
        <p:spPr>
          <a:xfrm>
            <a:off x="762000" y="1219200"/>
            <a:ext cx="7543800" cy="4876800"/>
          </a:xfrm>
        </p:spPr>
        <p:txBody>
          <a:bodyPr anchor="t">
            <a:normAutofit/>
          </a:bodyPr>
          <a:lstStyle/>
          <a:p>
            <a:pPr marL="0" indent="0">
              <a:buNone/>
            </a:pPr>
            <a:r>
              <a:rPr lang="en-US" dirty="0" smtClean="0">
                <a:solidFill>
                  <a:schemeClr val="tx1"/>
                </a:solidFill>
              </a:rPr>
              <a:t>Both </a:t>
            </a:r>
            <a:r>
              <a:rPr lang="en-US" dirty="0">
                <a:solidFill>
                  <a:schemeClr val="tx1"/>
                </a:solidFill>
              </a:rPr>
              <a:t>maintain a collection of reusable objects. The difference is what “reuse” means. Flyweight objects are reused by sharing the same instance between multiple owners simultaneously. The Flyweight pattern avoids duplicate memory usage by using the same object in multiple contexts.</a:t>
            </a:r>
          </a:p>
          <a:p>
            <a:pPr marL="0" indent="0">
              <a:buNone/>
            </a:pPr>
            <a:endParaRPr lang="en-US" dirty="0">
              <a:solidFill>
                <a:schemeClr val="tx1"/>
              </a:solidFill>
            </a:endParaRPr>
          </a:p>
          <a:p>
            <a:pPr marL="0" indent="0">
              <a:buNone/>
            </a:pPr>
            <a:r>
              <a:rPr lang="en-US" dirty="0">
                <a:solidFill>
                  <a:schemeClr val="tx1"/>
                </a:solidFill>
              </a:rPr>
              <a:t>The objects in a pool get reused too, but only over time. “Reuse” in the context of an object pool means reclaiming the memory for an object after the original owner is done with it. With an object pool, there isn’t any expectation that an object will be shared within its lifetime.</a:t>
            </a:r>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5</a:t>
            </a:fld>
            <a:endParaRPr lang="en-US" dirty="0"/>
          </a:p>
        </p:txBody>
      </p:sp>
    </p:spTree>
    <p:extLst>
      <p:ext uri="{BB962C8B-B14F-4D97-AF65-F5344CB8AC3E}">
        <p14:creationId xmlns:p14="http://schemas.microsoft.com/office/powerpoint/2010/main" val="25194686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67100" y="990601"/>
            <a:ext cx="2209800" cy="4508927"/>
          </a:xfrm>
          <a:prstGeom prst="rect">
            <a:avLst/>
          </a:prstGeom>
          <a:noFill/>
        </p:spPr>
        <p:txBody>
          <a:bodyPr wrap="square" rtlCol="0">
            <a:spAutoFit/>
            <a:scene3d>
              <a:camera prst="isometricOffAxis1Right"/>
              <a:lightRig rig="threePt" dir="t"/>
            </a:scene3d>
            <a:sp3d extrusionH="508000">
              <a:bevelT w="190500" h="190500"/>
            </a:sp3d>
          </a:bodyPr>
          <a:lstStyle/>
          <a:p>
            <a:r>
              <a:rPr lang="en-US" sz="28700" dirty="0" smtClean="0">
                <a:gradFill flip="none" rotWithShape="1">
                  <a:gsLst>
                    <a:gs pos="0">
                      <a:srgbClr val="B40101"/>
                    </a:gs>
                    <a:gs pos="89000">
                      <a:schemeClr val="accent1">
                        <a:tint val="23500"/>
                        <a:satMod val="160000"/>
                        <a:lumMod val="50000"/>
                      </a:schemeClr>
                    </a:gs>
                  </a:gsLst>
                  <a:path path="circle">
                    <a:fillToRect l="100000" b="100000"/>
                  </a:path>
                  <a:tileRect t="-100000" r="-100000"/>
                </a:gradFill>
                <a:latin typeface="Arial Black" panose="020B0A04020102020204" pitchFamily="34" charset="0"/>
              </a:rPr>
              <a:t>?</a:t>
            </a:r>
            <a:endParaRPr lang="en-US" sz="28700" dirty="0">
              <a:gradFill flip="none" rotWithShape="1">
                <a:gsLst>
                  <a:gs pos="0">
                    <a:srgbClr val="B40101"/>
                  </a:gs>
                  <a:gs pos="89000">
                    <a:schemeClr val="accent1">
                      <a:tint val="23500"/>
                      <a:satMod val="160000"/>
                      <a:lumMod val="50000"/>
                    </a:schemeClr>
                  </a:gs>
                </a:gsLst>
                <a:path path="circle">
                  <a:fillToRect l="100000" b="100000"/>
                </a:path>
                <a:tileRect t="-100000" r="-100000"/>
              </a:gradFill>
              <a:latin typeface="Arial Black" panose="020B0A04020102020204" pitchFamily="34" charset="0"/>
            </a:endParaRPr>
          </a:p>
        </p:txBody>
      </p:sp>
    </p:spTree>
    <p:extLst>
      <p:ext uri="{BB962C8B-B14F-4D97-AF65-F5344CB8AC3E}">
        <p14:creationId xmlns:p14="http://schemas.microsoft.com/office/powerpoint/2010/main" val="28746634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0" y="483095"/>
            <a:ext cx="7543800" cy="659905"/>
          </a:xfrm>
        </p:spPr>
        <p:txBody>
          <a:bodyPr anchor="t">
            <a:normAutofit/>
          </a:bodyPr>
          <a:lstStyle/>
          <a:p>
            <a:pPr algn="ctr"/>
            <a:r>
              <a:rPr lang="en-US" sz="3600" dirty="0" smtClean="0"/>
              <a:t>References</a:t>
            </a:r>
            <a:endParaRPr lang="en-US" sz="3600" dirty="0"/>
          </a:p>
        </p:txBody>
      </p:sp>
      <p:sp>
        <p:nvSpPr>
          <p:cNvPr id="6" name="Slide Number Placeholder 3"/>
          <p:cNvSpPr>
            <a:spLocks noGrp="1"/>
          </p:cNvSpPr>
          <p:nvPr>
            <p:ph type="sldNum" sz="quarter" idx="12"/>
          </p:nvPr>
        </p:nvSpPr>
        <p:spPr>
          <a:xfrm>
            <a:off x="7543800" y="6324600"/>
            <a:ext cx="762000" cy="365125"/>
          </a:xfrm>
        </p:spPr>
        <p:txBody>
          <a:bodyPr/>
          <a:lstStyle/>
          <a:p>
            <a:fld id="{BFEBEB0A-9E3D-4B14-9782-E2AE3DA60D96}" type="slidenum">
              <a:rPr lang="en-US" smtClean="0"/>
              <a:pPr/>
              <a:t>7</a:t>
            </a:fld>
            <a:endParaRPr lang="en-US" dirty="0"/>
          </a:p>
        </p:txBody>
      </p:sp>
      <p:sp>
        <p:nvSpPr>
          <p:cNvPr id="7" name="Content Placeholder 1"/>
          <p:cNvSpPr>
            <a:spLocks noGrp="1"/>
          </p:cNvSpPr>
          <p:nvPr>
            <p:ph idx="1"/>
          </p:nvPr>
        </p:nvSpPr>
        <p:spPr>
          <a:xfrm>
            <a:off x="762000" y="1219200"/>
            <a:ext cx="7543800" cy="4876800"/>
          </a:xfrm>
        </p:spPr>
        <p:txBody>
          <a:bodyPr anchor="t">
            <a:normAutofit/>
          </a:bodyPr>
          <a:lstStyle/>
          <a:p>
            <a:r>
              <a:rPr lang="en-US" dirty="0" err="1" smtClean="0">
                <a:solidFill>
                  <a:schemeClr val="bg2">
                    <a:lumMod val="50000"/>
                  </a:schemeClr>
                </a:solidFill>
              </a:rPr>
              <a:t>BlackWasp</a:t>
            </a:r>
            <a:r>
              <a:rPr lang="en-US" dirty="0" smtClean="0">
                <a:solidFill>
                  <a:schemeClr val="bg2">
                    <a:lumMod val="50000"/>
                  </a:schemeClr>
                </a:solidFill>
              </a:rPr>
              <a:t> – “Object Pool Design Pattern”</a:t>
            </a:r>
          </a:p>
          <a:p>
            <a:pPr lvl="1"/>
            <a:r>
              <a:rPr lang="en-US" dirty="0">
                <a:solidFill>
                  <a:schemeClr val="bg2">
                    <a:lumMod val="50000"/>
                  </a:schemeClr>
                </a:solidFill>
              </a:rPr>
              <a:t>http://www.blackwasp.co.uk/ObjectPool.aspx</a:t>
            </a:r>
            <a:endParaRPr lang="en-US" i="1" dirty="0">
              <a:solidFill>
                <a:schemeClr val="tx1"/>
              </a:solidFill>
            </a:endParaRPr>
          </a:p>
        </p:txBody>
      </p:sp>
    </p:spTree>
    <p:extLst>
      <p:ext uri="{BB962C8B-B14F-4D97-AF65-F5344CB8AC3E}">
        <p14:creationId xmlns:p14="http://schemas.microsoft.com/office/powerpoint/2010/main" val="9900835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730</TotalTime>
  <Words>198</Words>
  <Application>Microsoft Office PowerPoint</Application>
  <PresentationFormat>On-screen Show (4:3)</PresentationFormat>
  <Paragraphs>28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Impact</vt:lpstr>
      <vt:lpstr>Times New Roman</vt:lpstr>
      <vt:lpstr>Newsprint</vt:lpstr>
      <vt:lpstr>Object Pool Pattern</vt:lpstr>
      <vt:lpstr>Definition</vt:lpstr>
      <vt:lpstr>Participants</vt:lpstr>
      <vt:lpstr>Class Diagram</vt:lpstr>
      <vt:lpstr>This Looks a lot like the Flyweight Pattern</vt:lpstr>
      <vt:lpstr>PowerPoint Presentation</vt:lpstr>
      <vt:lpstr>References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Development Methodologies</dc:title>
  <dc:creator>Scott Mills</dc:creator>
  <cp:lastModifiedBy>Scott Mills</cp:lastModifiedBy>
  <cp:revision>89</cp:revision>
  <dcterms:created xsi:type="dcterms:W3CDTF">2014-08-25T00:37:45Z</dcterms:created>
  <dcterms:modified xsi:type="dcterms:W3CDTF">2019-03-19T16:52:29Z</dcterms:modified>
</cp:coreProperties>
</file>